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597" r:id="rId2"/>
    <p:sldId id="598" r:id="rId3"/>
    <p:sldId id="599" r:id="rId4"/>
    <p:sldId id="919" r:id="rId5"/>
    <p:sldId id="600" r:id="rId6"/>
    <p:sldId id="601" r:id="rId7"/>
    <p:sldId id="920" r:id="rId8"/>
    <p:sldId id="921" r:id="rId9"/>
    <p:sldId id="922" r:id="rId10"/>
    <p:sldId id="602" r:id="rId11"/>
    <p:sldId id="924" r:id="rId12"/>
    <p:sldId id="923" r:id="rId13"/>
    <p:sldId id="925" r:id="rId14"/>
    <p:sldId id="603" r:id="rId15"/>
  </p:sldIdLst>
  <p:sldSz cx="9144000" cy="6858000" type="screen4x3"/>
  <p:notesSz cx="6985000" cy="92837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000" i="1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000" i="1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000" i="1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000" i="1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000" i="1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000" i="1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000" i="1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000" i="1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000" i="1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>
          <p15:clr>
            <a:srgbClr val="A4A3A4"/>
          </p15:clr>
        </p15:guide>
        <p15:guide id="2" pos="220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99"/>
    <a:srgbClr val="008000"/>
    <a:srgbClr val="FF40FF"/>
    <a:srgbClr val="FF0000"/>
    <a:srgbClr val="941100"/>
    <a:srgbClr val="804000"/>
    <a:srgbClr val="00FA00"/>
    <a:srgbClr val="C5FFFF"/>
    <a:srgbClr val="00FFFF"/>
    <a:srgbClr val="33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7355" autoAdjust="0"/>
    <p:restoredTop sz="94598"/>
  </p:normalViewPr>
  <p:slideViewPr>
    <p:cSldViewPr>
      <p:cViewPr varScale="1">
        <p:scale>
          <a:sx n="98" d="100"/>
          <a:sy n="98" d="100"/>
        </p:scale>
        <p:origin x="192" y="9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063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812" y="-78"/>
      </p:cViewPr>
      <p:guideLst>
        <p:guide orient="horz" pos="2924"/>
        <p:guide pos="220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273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l" defTabSz="930275" eaLnBrk="0" hangingPunct="0">
              <a:defRPr sz="1200" i="0">
                <a:solidFill>
                  <a:schemeClr val="tx1"/>
                </a:solidFill>
                <a:latin typeface="Times New Roman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57638" y="0"/>
            <a:ext cx="3027362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 eaLnBrk="0" hangingPunct="0">
              <a:defRPr sz="1200" i="0">
                <a:solidFill>
                  <a:schemeClr val="tx1"/>
                </a:solidFill>
                <a:latin typeface="Times New Roman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0150"/>
            <a:ext cx="30273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l" defTabSz="930275" eaLnBrk="0" hangingPunct="0">
              <a:defRPr sz="1200" i="0">
                <a:solidFill>
                  <a:schemeClr val="tx1"/>
                </a:solidFill>
                <a:latin typeface="Times New Roman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CS 1501 Lecture Notes</a:t>
            </a:r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57638" y="8820150"/>
            <a:ext cx="3027362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 eaLnBrk="0" hangingPunct="0">
              <a:defRPr sz="1200" i="0">
                <a:solidFill>
                  <a:schemeClr val="tx1"/>
                </a:solidFill>
              </a:defRPr>
            </a:lvl1pPr>
          </a:lstStyle>
          <a:p>
            <a:fld id="{29913040-8B09-BB43-8C8F-D95775567647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273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l" defTabSz="930275" eaLnBrk="0" hangingPunct="0">
              <a:defRPr sz="1200" i="0">
                <a:solidFill>
                  <a:schemeClr val="tx1"/>
                </a:solidFill>
                <a:latin typeface="Times New Roman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57638" y="0"/>
            <a:ext cx="3027362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 eaLnBrk="0" hangingPunct="0">
              <a:defRPr sz="1200" i="0">
                <a:solidFill>
                  <a:schemeClr val="tx1"/>
                </a:solidFill>
                <a:latin typeface="Times New Roman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157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2127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273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l" defTabSz="930275" eaLnBrk="0" hangingPunct="0">
              <a:defRPr sz="1200" i="0">
                <a:solidFill>
                  <a:schemeClr val="tx1"/>
                </a:solidFill>
                <a:latin typeface="Times New Roman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57638" y="8820150"/>
            <a:ext cx="3027362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 eaLnBrk="0" hangingPunct="0">
              <a:defRPr sz="1200" i="0">
                <a:solidFill>
                  <a:schemeClr val="tx1"/>
                </a:solidFill>
              </a:defRPr>
            </a:lvl1pPr>
          </a:lstStyle>
          <a:p>
            <a:fld id="{596A17BD-726E-C945-96A7-12CAB324375B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defTabSz="930275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defTabSz="930275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defTabSz="930275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defTabSz="930275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defTabSz="930275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defTabSz="930275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defTabSz="930275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defTabSz="930275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D6F49A40-14E2-AC46-9ACF-ABF9B38CEC07}" type="slidenum">
              <a:rPr lang="en-US" altLang="x-none" sz="1200" i="0">
                <a:solidFill>
                  <a:schemeClr val="tx1"/>
                </a:solidFill>
              </a:rPr>
              <a:pPr/>
              <a:t>1</a:t>
            </a:fld>
            <a:endParaRPr lang="en-US" altLang="x-none" sz="1200" i="0">
              <a:solidFill>
                <a:schemeClr val="tx1"/>
              </a:solidFill>
            </a:endParaRPr>
          </a:p>
        </p:txBody>
      </p:sp>
      <p:sp>
        <p:nvSpPr>
          <p:cNvPr id="105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x-none"/>
              <a:t>See hash.html on Web site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1059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x-none" dirty="0"/>
          </a:p>
        </p:txBody>
      </p:sp>
      <p:sp>
        <p:nvSpPr>
          <p:cNvPr id="11059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defTabSz="930275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defTabSz="930275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defTabSz="930275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defTabSz="930275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defTabSz="930275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defTabSz="930275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defTabSz="930275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defTabSz="930275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B42F3434-D0CA-8A40-A664-301BD17400A3}" type="slidenum">
              <a:rPr lang="en-US" altLang="x-none" sz="1200" i="0">
                <a:solidFill>
                  <a:schemeClr val="tx1"/>
                </a:solidFill>
              </a:rPr>
              <a:pPr/>
              <a:t>6</a:t>
            </a:fld>
            <a:endParaRPr lang="en-US" altLang="x-none" sz="1200" i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For double hashing we could mark the data as "deleted"</a:t>
            </a:r>
          </a:p>
          <a:p>
            <a:r>
              <a:rPr lang="en-US" altLang="x-none" dirty="0"/>
              <a:t>	Insert can reuse a "deleted" location</a:t>
            </a:r>
          </a:p>
          <a:p>
            <a:r>
              <a:rPr lang="en-US" altLang="x-none" dirty="0"/>
              <a:t>	Search will continue past a "deleted" location</a:t>
            </a:r>
          </a:p>
          <a:p>
            <a:r>
              <a:rPr lang="en-US" altLang="x-none" dirty="0"/>
              <a:t>With this approach we must periodically rehash the entire table since a location can never go back to "empty" once it has been used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6A17BD-726E-C945-96A7-12CAB324375B}" type="slidenum">
              <a:rPr lang="en-US" altLang="x-none" smtClean="0"/>
              <a:pPr/>
              <a:t>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748282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0"/>
          <p:cNvSpPr txBox="1">
            <a:spLocks noChangeArrowheads="1"/>
          </p:cNvSpPr>
          <p:nvPr userDrawn="1"/>
        </p:nvSpPr>
        <p:spPr bwMode="auto">
          <a:xfrm>
            <a:off x="762000" y="1066800"/>
            <a:ext cx="7696200" cy="36226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2400" b="1" i="0"/>
              <a:t>Course Notes for</a:t>
            </a:r>
          </a:p>
          <a:p>
            <a:pPr eaLnBrk="1" hangingPunct="1">
              <a:defRPr/>
            </a:pPr>
            <a:r>
              <a:rPr lang="en-US" sz="4400" b="1" i="0"/>
              <a:t>CS 1501</a:t>
            </a:r>
          </a:p>
          <a:p>
            <a:pPr eaLnBrk="1" hangingPunct="1">
              <a:defRPr/>
            </a:pPr>
            <a:r>
              <a:rPr lang="en-US" sz="4400" b="1" i="0"/>
              <a:t>Algorithm Implementation</a:t>
            </a:r>
          </a:p>
          <a:p>
            <a:pPr eaLnBrk="1" hangingPunct="1">
              <a:defRPr/>
            </a:pPr>
            <a:endParaRPr lang="en-US" sz="2400" i="0"/>
          </a:p>
          <a:p>
            <a:pPr eaLnBrk="1" hangingPunct="1">
              <a:defRPr/>
            </a:pPr>
            <a:r>
              <a:rPr lang="en-US" sz="2400" b="1" i="0"/>
              <a:t>By</a:t>
            </a:r>
          </a:p>
          <a:p>
            <a:pPr eaLnBrk="1" hangingPunct="1">
              <a:defRPr/>
            </a:pPr>
            <a:r>
              <a:rPr lang="en-US" sz="2400" b="1" i="0"/>
              <a:t>John C. Ramirez</a:t>
            </a:r>
          </a:p>
          <a:p>
            <a:pPr eaLnBrk="1" hangingPunct="1">
              <a:defRPr/>
            </a:pPr>
            <a:r>
              <a:rPr lang="en-US" sz="2400" b="1" i="0"/>
              <a:t>Department of Computer Science</a:t>
            </a:r>
          </a:p>
          <a:p>
            <a:pPr eaLnBrk="1" hangingPunct="1">
              <a:defRPr/>
            </a:pPr>
            <a:r>
              <a:rPr lang="en-US" sz="2400" b="1" i="0"/>
              <a:t>University of Pittsburgh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quarter" idx="10"/>
          </p:nvPr>
        </p:nvSpPr>
        <p:spPr>
          <a:xfrm>
            <a:off x="304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35814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10400" y="6248400"/>
            <a:ext cx="1905000" cy="4572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975ACA9F-1AE3-944D-92C6-DC4CBAC7DB66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36141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7DDFDCC-FD25-C640-B756-C27B308003D6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3650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D2A742-05C3-454C-B530-452F57DA564C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10568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37F9E2-B320-FB46-9C1B-64D070CF87E4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533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B7293B-0259-744F-9E21-035FC2906F75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43872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066800"/>
            <a:ext cx="38100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38100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6270FA-2995-454F-8CBD-4549904A88F5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76619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E6BB12-89B3-8A48-A5AB-1587C63F2B20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4821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2EAC01-39DF-0C4E-9766-FD890FD15AD2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49546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A285D0-F43F-FF4C-9D76-6D0FB7BE0763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1292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6A50A8-2E00-C943-B0E7-77905C8499F5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681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5AB6BB-BEC3-6D47-8B25-AFB70912687D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43033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DAEBFE"/>
            </a:gs>
            <a:gs pos="100000">
              <a:srgbClr val="C5D3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400" i="0">
                <a:solidFill>
                  <a:schemeClr val="tx1"/>
                </a:solidFill>
                <a:latin typeface="Arial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91200" y="6248400"/>
            <a:ext cx="2743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>
              <a:defRPr sz="1400" i="0">
                <a:solidFill>
                  <a:schemeClr val="tx1"/>
                </a:solidFill>
                <a:latin typeface="Arial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733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>
              <a:defRPr sz="1400" i="0">
                <a:latin typeface="Arial" charset="0"/>
              </a:defRPr>
            </a:lvl1pPr>
          </a:lstStyle>
          <a:p>
            <a:fld id="{F683E6ED-09EC-D445-A4ED-E4C95F0BE444}" type="slidenum">
              <a:rPr lang="en-US" altLang="x-none"/>
              <a:pPr/>
              <a:t>‹#›</a:t>
            </a:fld>
            <a:endParaRPr lang="en-US" altLang="x-none"/>
          </a:p>
        </p:txBody>
      </p:sp>
      <p:sp>
        <p:nvSpPr>
          <p:cNvPr id="2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066800"/>
            <a:ext cx="77724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 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  <a:p>
            <a:pPr lvl="3"/>
            <a:endParaRPr lang="en-US" altLang="x-none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5987" r:id="rId1"/>
    <p:sldLayoutId id="2147485977" r:id="rId2"/>
    <p:sldLayoutId id="2147485978" r:id="rId3"/>
    <p:sldLayoutId id="2147485979" r:id="rId4"/>
    <p:sldLayoutId id="2147485980" r:id="rId5"/>
    <p:sldLayoutId id="2147485981" r:id="rId6"/>
    <p:sldLayoutId id="2147485982" r:id="rId7"/>
    <p:sldLayoutId id="2147485983" r:id="rId8"/>
    <p:sldLayoutId id="2147485984" r:id="rId9"/>
    <p:sldLayoutId id="2147485985" r:id="rId10"/>
    <p:sldLayoutId id="2147485986" r:id="rId11"/>
  </p:sldLayoutIdLst>
  <p:hf hdr="0" ftr="0" dt="0"/>
  <p:txStyles>
    <p:titleStyle>
      <a:lvl1pPr algn="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+mj-lt"/>
          <a:ea typeface="ＭＳ Ｐゴシック" charset="-128"/>
          <a:cs typeface="ＭＳ Ｐゴシック" charset="-128"/>
        </a:defRPr>
      </a:lvl1pPr>
      <a:lvl2pPr algn="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2pPr>
      <a:lvl3pPr algn="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3pPr>
      <a:lvl4pPr algn="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4pPr>
      <a:lvl5pPr algn="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r" rtl="0" fontAlgn="base">
        <a:lnSpc>
          <a:spcPct val="70000"/>
        </a:lnSpc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Arial" charset="0"/>
        </a:defRPr>
      </a:lvl6pPr>
      <a:lvl7pPr marL="914400" algn="r" rtl="0" fontAlgn="base">
        <a:lnSpc>
          <a:spcPct val="70000"/>
        </a:lnSpc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Arial" charset="0"/>
        </a:defRPr>
      </a:lvl7pPr>
      <a:lvl8pPr marL="1371600" algn="r" rtl="0" fontAlgn="base">
        <a:lnSpc>
          <a:spcPct val="70000"/>
        </a:lnSpc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Arial" charset="0"/>
        </a:defRPr>
      </a:lvl8pPr>
      <a:lvl9pPr marL="1828800" algn="r" rtl="0" fontAlgn="base">
        <a:lnSpc>
          <a:spcPct val="70000"/>
        </a:lnSpc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SzPct val="120000"/>
        <a:buFont typeface="Arial" charset="0"/>
        <a:buChar char="•"/>
        <a:defRPr sz="3000">
          <a:solidFill>
            <a:schemeClr val="bg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SzPct val="85000"/>
        <a:buFont typeface="Marlett" charset="2"/>
        <a:buChar char="4"/>
        <a:defRPr sz="2600">
          <a:solidFill>
            <a:schemeClr val="bg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SzPct val="120000"/>
        <a:buFont typeface="Arial" charset="0"/>
        <a:buChar char="•"/>
        <a:defRPr sz="2200">
          <a:solidFill>
            <a:schemeClr val="bg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SzPct val="100000"/>
        <a:buChar char="–"/>
        <a:defRPr sz="2000">
          <a:solidFill>
            <a:schemeClr val="bg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SzPct val="100000"/>
        <a:buFont typeface="Arial" charset="0"/>
        <a:buChar char="&gt;"/>
        <a:defRPr>
          <a:solidFill>
            <a:schemeClr val="bg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1"/>
        </a:buClr>
        <a:buSzPct val="100000"/>
        <a:buFont typeface="Arial" charset="0"/>
        <a:buChar char="&gt;"/>
        <a:defRPr>
          <a:solidFill>
            <a:schemeClr val="bg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1"/>
        </a:buClr>
        <a:buSzPct val="100000"/>
        <a:buFont typeface="Arial" charset="0"/>
        <a:buChar char="&gt;"/>
        <a:defRPr>
          <a:solidFill>
            <a:schemeClr val="bg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1"/>
        </a:buClr>
        <a:buSzPct val="100000"/>
        <a:buFont typeface="Arial" charset="0"/>
        <a:buChar char="&gt;"/>
        <a:defRPr>
          <a:solidFill>
            <a:schemeClr val="bg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1"/>
        </a:buClr>
        <a:buSzPct val="100000"/>
        <a:buFont typeface="Arial" charset="0"/>
        <a:buChar char="&gt;"/>
        <a:defRPr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10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1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1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1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1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8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9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fld id="{D7ABBE78-3456-6443-8326-FB6B6E7DB8D8}" type="slidenum">
              <a:rPr lang="en-US" altLang="x-none" sz="1400" i="0">
                <a:latin typeface="Arial" charset="0"/>
              </a:rPr>
              <a:pPr eaLnBrk="1" hangingPunct="1"/>
              <a:t>1</a:t>
            </a:fld>
            <a:endParaRPr lang="en-US" altLang="x-none" sz="1400" i="0">
              <a:latin typeface="Arial" charset="0"/>
            </a:endParaRPr>
          </a:p>
        </p:txBody>
      </p:sp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dirty="0"/>
              <a:t>Double Hashing</a:t>
            </a:r>
          </a:p>
        </p:txBody>
      </p:sp>
      <p:sp>
        <p:nvSpPr>
          <p:cNvPr id="2772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2" eaLnBrk="1" hangingPunct="1"/>
            <a:r>
              <a:rPr lang="en-US" altLang="x-none" dirty="0">
                <a:solidFill>
                  <a:srgbClr val="FF0000"/>
                </a:solidFill>
              </a:rPr>
              <a:t>Double Hashing</a:t>
            </a:r>
          </a:p>
          <a:p>
            <a:pPr lvl="3" eaLnBrk="1" hangingPunct="1"/>
            <a:r>
              <a:rPr lang="en-US" altLang="x-none" b="1" dirty="0"/>
              <a:t>Idea:</a:t>
            </a:r>
            <a:r>
              <a:rPr lang="en-US" altLang="x-none" dirty="0"/>
              <a:t> When a collision occurs, increment the index (mod </a:t>
            </a:r>
            <a:r>
              <a:rPr lang="en-US" altLang="x-none" dirty="0" err="1"/>
              <a:t>tablesize</a:t>
            </a:r>
            <a:r>
              <a:rPr lang="en-US" altLang="x-none" dirty="0"/>
              <a:t>), just as in linear probing.  However, now do not automatically choose 1 as the increment value</a:t>
            </a:r>
          </a:p>
          <a:p>
            <a:pPr lvl="4" eaLnBrk="1" hangingPunct="1"/>
            <a:r>
              <a:rPr lang="en-US" altLang="x-none" dirty="0"/>
              <a:t>Instead use a second, different hash function (</a:t>
            </a:r>
            <a:r>
              <a:rPr lang="en-US" altLang="x-none" dirty="0">
                <a:solidFill>
                  <a:srgbClr val="FF0000"/>
                </a:solidFill>
              </a:rPr>
              <a:t>h2(x)</a:t>
            </a:r>
            <a:r>
              <a:rPr lang="en-US" altLang="x-none" dirty="0"/>
              <a:t>) to determine the </a:t>
            </a:r>
            <a:r>
              <a:rPr lang="en-US" altLang="x-none" b="1" dirty="0">
                <a:solidFill>
                  <a:srgbClr val="FF0000"/>
                </a:solidFill>
              </a:rPr>
              <a:t>increment</a:t>
            </a:r>
          </a:p>
          <a:p>
            <a:pPr lvl="3" eaLnBrk="1" hangingPunct="1"/>
            <a:r>
              <a:rPr lang="en-US" altLang="x-none" b="1" dirty="0"/>
              <a:t>This way keys that hash to the same location will likely not have the same increment</a:t>
            </a:r>
          </a:p>
          <a:p>
            <a:pPr lvl="4" eaLnBrk="1" hangingPunct="1"/>
            <a:r>
              <a:rPr lang="en-US" altLang="x-none" dirty="0"/>
              <a:t>h1(x1) == h1(x2) with x1 != x2 is bad luck (assuming a good hash function)</a:t>
            </a:r>
          </a:p>
          <a:p>
            <a:pPr lvl="4" eaLnBrk="1" hangingPunct="1"/>
            <a:r>
              <a:rPr lang="en-US" altLang="x-none" dirty="0"/>
              <a:t>However, ALSO having h2(x1) == h2(x2) is REALLY bad luck, and should occur even less frequently</a:t>
            </a:r>
          </a:p>
          <a:p>
            <a:pPr lvl="4" eaLnBrk="1" hangingPunct="1"/>
            <a:r>
              <a:rPr lang="en-US" altLang="x-none" dirty="0"/>
              <a:t>It also allows for a collided key to move (mostly – depending on h2(x)) </a:t>
            </a:r>
            <a:r>
              <a:rPr lang="en-US" altLang="x-none" dirty="0">
                <a:solidFill>
                  <a:srgbClr val="FF0000"/>
                </a:solidFill>
              </a:rPr>
              <a:t>anywhere in the table</a:t>
            </a:r>
          </a:p>
          <a:p>
            <a:pPr lvl="3" eaLnBrk="1" hangingPunct="1"/>
            <a:r>
              <a:rPr lang="en-US" altLang="x-none" dirty="0"/>
              <a:t>See example on next slide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E9CECAE-9ABE-2B42-B8C5-C7CAFD78341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705"/>
    </mc:Choice>
    <mc:Fallback xmlns="">
      <p:transition spd="slow" advTm="121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2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772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29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" dur="1" fill="hold"/>
                                        <p:tgtEl>
                                          <p:spTgt spid="27729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29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" dur="1" fill="hold"/>
                                        <p:tgtEl>
                                          <p:spTgt spid="27729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29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6" dur="1" fill="hold"/>
                                        <p:tgtEl>
                                          <p:spTgt spid="27729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29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27729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29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6" dur="1" fill="hold"/>
                                        <p:tgtEl>
                                          <p:spTgt spid="27729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fld id="{5EEC44BE-C9CE-D641-8455-E62B950D26F2}" type="slidenum">
              <a:rPr lang="en-US" altLang="x-none" sz="1400" i="0">
                <a:latin typeface="Arial" charset="0"/>
              </a:rPr>
              <a:pPr eaLnBrk="1" hangingPunct="1"/>
              <a:t>10</a:t>
            </a:fld>
            <a:endParaRPr lang="en-US" altLang="x-none" sz="1400" i="0">
              <a:latin typeface="Arial" charset="0"/>
            </a:endParaRPr>
          </a:p>
        </p:txBody>
      </p:sp>
      <p:sp>
        <p:nvSpPr>
          <p:cNvPr id="111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dirty="0"/>
              <a:t>Closed Addressing</a:t>
            </a:r>
          </a:p>
        </p:txBody>
      </p:sp>
      <p:sp>
        <p:nvSpPr>
          <p:cNvPr id="277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x-none" dirty="0"/>
              <a:t>Closed Addressing</a:t>
            </a:r>
          </a:p>
          <a:p>
            <a:pPr lvl="1" eaLnBrk="1" hangingPunct="1"/>
            <a:r>
              <a:rPr lang="en-US" altLang="x-none" dirty="0"/>
              <a:t>Recall that in this scheme, each location in the hash table represents a </a:t>
            </a:r>
            <a:r>
              <a:rPr lang="en-US" altLang="x-none" dirty="0">
                <a:solidFill>
                  <a:srgbClr val="FF0000"/>
                </a:solidFill>
              </a:rPr>
              <a:t>collection of data</a:t>
            </a:r>
          </a:p>
          <a:p>
            <a:pPr lvl="2" eaLnBrk="1" hangingPunct="1"/>
            <a:r>
              <a:rPr lang="en-US" altLang="x-none" dirty="0"/>
              <a:t>If we have a collision we resolve it within the collection, without changing hash addresses</a:t>
            </a:r>
          </a:p>
          <a:p>
            <a:pPr lvl="1" eaLnBrk="1" hangingPunct="1"/>
            <a:r>
              <a:rPr lang="en-US" altLang="x-none" dirty="0"/>
              <a:t>Most common form is </a:t>
            </a:r>
            <a:r>
              <a:rPr lang="en-US" altLang="x-none" dirty="0">
                <a:solidFill>
                  <a:srgbClr val="FF0000"/>
                </a:solidFill>
              </a:rPr>
              <a:t>separate chaining</a:t>
            </a:r>
          </a:p>
          <a:p>
            <a:pPr lvl="2" eaLnBrk="1" hangingPunct="1"/>
            <a:r>
              <a:rPr lang="en-US" altLang="x-none" dirty="0"/>
              <a:t>Use a simple </a:t>
            </a:r>
            <a:r>
              <a:rPr lang="en-US" altLang="x-none" dirty="0">
                <a:solidFill>
                  <a:srgbClr val="FF0000"/>
                </a:solidFill>
              </a:rPr>
              <a:t>linked-list</a:t>
            </a:r>
            <a:r>
              <a:rPr lang="en-US" altLang="x-none" dirty="0"/>
              <a:t> at each location in the table</a:t>
            </a:r>
          </a:p>
          <a:p>
            <a:pPr lvl="3" eaLnBrk="1" hangingPunct="1"/>
            <a:r>
              <a:rPr lang="en-US" altLang="x-none" dirty="0"/>
              <a:t>Look at example</a:t>
            </a:r>
          </a:p>
          <a:p>
            <a:pPr lvl="4" eaLnBrk="1" hangingPunct="1"/>
            <a:r>
              <a:rPr lang="en-US" altLang="x-none" dirty="0"/>
              <a:t>Using the same data that we previously used for linear probing and separate chaining</a:t>
            </a:r>
          </a:p>
          <a:p>
            <a:pPr lvl="3" eaLnBrk="1" hangingPunct="1"/>
            <a:r>
              <a:rPr lang="en-US" altLang="x-none" b="1" dirty="0"/>
              <a:t>Discuss placement of nodes in chain</a:t>
            </a:r>
          </a:p>
          <a:p>
            <a:pPr lvl="2" eaLnBrk="1" hangingPunct="1"/>
            <a:endParaRPr lang="en-US" altLang="x-none" dirty="0">
              <a:sym typeface="Symbol" charset="2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A74EE1A-C23B-AA4E-A7C1-A353650D91F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350"/>
    </mc:Choice>
    <mc:Fallback xmlns="">
      <p:transition spd="slow" advTm="155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0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0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0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27770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27770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0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0" fill="hold"/>
                                        <p:tgtEl>
                                          <p:spTgt spid="27770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0" fill="hold"/>
                                        <p:tgtEl>
                                          <p:spTgt spid="27770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0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0" fill="hold"/>
                                        <p:tgtEl>
                                          <p:spTgt spid="27770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0" fill="hold"/>
                                        <p:tgtEl>
                                          <p:spTgt spid="27770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0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0" fill="hold"/>
                                        <p:tgtEl>
                                          <p:spTgt spid="27770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0" fill="hold"/>
                                        <p:tgtEl>
                                          <p:spTgt spid="27770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6CF24-BE4B-354D-B461-AE1CD7A5E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Separate Chaining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09B33D-F3FD-5F42-8DDC-825114E42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7F9E2-B320-FB46-9C1B-64D070CF87E4}" type="slidenum">
              <a:rPr lang="en-US" altLang="x-none" smtClean="0"/>
              <a:pPr/>
              <a:t>11</a:t>
            </a:fld>
            <a:endParaRPr lang="en-US" altLang="x-none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A01110B-9487-544E-B36F-E8F25B5722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494896"/>
              </p:ext>
            </p:extLst>
          </p:nvPr>
        </p:nvGraphicFramePr>
        <p:xfrm>
          <a:off x="457200" y="838200"/>
          <a:ext cx="1905000" cy="5410200"/>
        </p:xfrm>
        <a:graphic>
          <a:graphicData uri="http://schemas.openxmlformats.org/drawingml/2006/table">
            <a:tbl>
              <a:tblPr/>
              <a:tblGrid>
                <a:gridCol w="9252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97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Index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Value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6EC8657-92AF-A745-A5A3-B46449F737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1976718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14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058133-B88D-6142-A513-7C3779C94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433918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17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64C88A-937F-534F-90EA-433147FB2D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891118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25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DCBDB2-A756-E548-9AAA-05AE69C7D6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3348318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37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F25B4D-3D63-304D-A6C5-251F9E9503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3805518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34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079347A-D6B9-174F-AC50-38A389FDB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4338918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16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50C967-6301-8F40-8260-1456D2B1EE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4796118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/>
              <a:t>26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BADC58-15EB-924B-89C5-420BD8CB0B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2891118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B37887-8977-F04B-97A7-74ED082449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4796118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4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070E6C-76ED-3446-AA20-067AA24FF6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3348318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CEBCAA-AB99-1148-AD9A-7006170F46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2441762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6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A1346B-4CC2-E749-AD92-8721A58496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1977839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2930E1-6653-7143-96E8-76324868BB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3805518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607AC5-0984-9349-8740-46C710FB04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4338918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5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6723DD8-74A9-734F-B8EB-68DE9AE2DA0C}"/>
              </a:ext>
            </a:extLst>
          </p:cNvPr>
          <p:cNvCxnSpPr/>
          <p:nvPr/>
        </p:nvCxnSpPr>
        <p:spPr bwMode="auto">
          <a:xfrm>
            <a:off x="1828800" y="2822762"/>
            <a:ext cx="838200" cy="0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FC6D008-1DA9-2D4C-B2B6-8DC8CABBD7E6}"/>
              </a:ext>
            </a:extLst>
          </p:cNvPr>
          <p:cNvCxnSpPr/>
          <p:nvPr/>
        </p:nvCxnSpPr>
        <p:spPr bwMode="auto">
          <a:xfrm>
            <a:off x="1828800" y="4189880"/>
            <a:ext cx="838200" cy="0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9B07C6A-0344-2E44-B22C-2295988F83B0}"/>
              </a:ext>
            </a:extLst>
          </p:cNvPr>
          <p:cNvCxnSpPr>
            <a:cxnSpLocks/>
          </p:cNvCxnSpPr>
          <p:nvPr/>
        </p:nvCxnSpPr>
        <p:spPr bwMode="auto">
          <a:xfrm>
            <a:off x="3733800" y="2822762"/>
            <a:ext cx="533400" cy="0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EE26672-25DA-074C-A975-A4C53E0809C2}"/>
              </a:ext>
            </a:extLst>
          </p:cNvPr>
          <p:cNvCxnSpPr/>
          <p:nvPr/>
        </p:nvCxnSpPr>
        <p:spPr bwMode="auto">
          <a:xfrm>
            <a:off x="1828800" y="3275480"/>
            <a:ext cx="838200" cy="0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065074A-014C-4646-AEF5-C905BF977565}"/>
              </a:ext>
            </a:extLst>
          </p:cNvPr>
          <p:cNvCxnSpPr/>
          <p:nvPr/>
        </p:nvCxnSpPr>
        <p:spPr bwMode="auto">
          <a:xfrm>
            <a:off x="1828800" y="1975598"/>
            <a:ext cx="838200" cy="0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89BFEB6-8F7D-1B42-9AE1-DE7D20F9F838}"/>
              </a:ext>
            </a:extLst>
          </p:cNvPr>
          <p:cNvCxnSpPr/>
          <p:nvPr/>
        </p:nvCxnSpPr>
        <p:spPr bwMode="auto">
          <a:xfrm>
            <a:off x="1828800" y="3805518"/>
            <a:ext cx="838200" cy="0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49A4875-2EBB-C243-9482-4B5B69B6E474}"/>
              </a:ext>
            </a:extLst>
          </p:cNvPr>
          <p:cNvCxnSpPr>
            <a:cxnSpLocks/>
          </p:cNvCxnSpPr>
          <p:nvPr/>
        </p:nvCxnSpPr>
        <p:spPr bwMode="auto">
          <a:xfrm>
            <a:off x="3733800" y="3348318"/>
            <a:ext cx="533400" cy="0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9" name="TextBox 12">
            <a:extLst>
              <a:ext uri="{FF2B5EF4-FFF2-40B4-BE49-F238E27FC236}">
                <a16:creationId xmlns:a16="http://schemas.microsoft.com/office/drawing/2014/main" id="{2BEDBA0E-7A74-9E49-8110-B1421FF8FC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5562600"/>
            <a:ext cx="2895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400" b="1" dirty="0"/>
              <a:t>h(x) = x mod 11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0644DDE-719C-454C-8DC5-D20A2E6E529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8977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304"/>
    </mc:Choice>
    <mc:Fallback xmlns="">
      <p:transition spd="slow" advTm="232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C -0.04288 0.02963 -0.08541 0.05996 -0.13125 0.07384 C -0.17725 0.08797 -0.32569 0.10371 -0.375 0.10162 " pathEditMode="relative" rAng="0" ptsTypes="A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50" y="50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C -0.03784 0.03102 -0.075 0.06296 -0.12482 0.09954 C -0.17465 0.13588 -0.37916 0.22708 -0.37916 0.22778 " pathEditMode="relative" rAng="0" ptsTypes="AAA">
                                      <p:cBhvr>
                                        <p:cTn id="4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58" y="11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.0081 L -0.20416 -0.03079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08" y="-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-0.37916 -0.02778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58" y="-1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0"/>
                            </p:stCondLst>
                            <p:childTnLst>
                              <p:par>
                                <p:cTn id="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C -0.05034 -0.00185 -0.10017 -0.00394 -0.12951 -0.04329 C -0.15885 -0.08287 -0.13732 -0.19421 -0.17656 -0.23727 C -0.2158 -0.28033 -0.29774 -0.28727 -0.37205 -0.29792 " pathEditMode="relative" rAng="0" ptsTypes="AAAA">
                                      <p:cBhvr>
                                        <p:cTn id="9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611" y="-14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500"/>
                            </p:stCondLst>
                            <p:childTnLst>
                              <p:par>
                                <p:cTn id="10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00"/>
                            </p:stCondLst>
                            <p:childTnLst>
                              <p:par>
                                <p:cTn id="116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33333E-6 C -0.03941 -0.00209 -0.07812 -0.00348 -0.10364 -0.02037 C -0.12882 -0.03704 -0.1158 -0.08542 -0.15364 -0.10093 C -0.19132 -0.11621 -0.31198 -0.11042 -0.38107 -0.10857 " pathEditMode="relative" rAng="0" ptsTypes="AAAA">
                                      <p:cBhvr>
                                        <p:cTn id="11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062" y="-5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500"/>
                            </p:stCondLst>
                            <p:childTnLst>
                              <p:par>
                                <p:cTn id="135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C -0.03194 0.01343 -0.08889 0.00348 -0.10052 -0.03148 C -0.11163 -0.06643 -0.11597 -0.15439 -0.11823 -0.19305 C -0.12066 -0.23148 -0.19722 -0.23727 -0.2059 -0.23194 " pathEditMode="relative" rAng="0" ptsTypes="AAAA">
                                      <p:cBhvr>
                                        <p:cTn id="13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95" y="-11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2500"/>
                            </p:stCondLst>
                            <p:childTnLst>
                              <p:par>
                                <p:cTn id="1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0DA4-B899-0042-9E23-AC42DEA9C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Separate Chaining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63429-F972-E44D-B79F-47D990D55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066800"/>
            <a:ext cx="7924800" cy="5029200"/>
          </a:xfrm>
        </p:spPr>
        <p:txBody>
          <a:bodyPr/>
          <a:lstStyle/>
          <a:p>
            <a:pPr lvl="1" eaLnBrk="1" hangingPunct="1"/>
            <a:r>
              <a:rPr lang="en-US" altLang="x-none" dirty="0"/>
              <a:t>Performance of separate chaining?</a:t>
            </a:r>
          </a:p>
          <a:p>
            <a:pPr lvl="2" eaLnBrk="1" hangingPunct="1"/>
            <a:r>
              <a:rPr lang="en-US" altLang="x-none" dirty="0"/>
              <a:t>Performance is dependent upon </a:t>
            </a:r>
            <a:r>
              <a:rPr lang="en-US" altLang="x-none" dirty="0">
                <a:solidFill>
                  <a:srgbClr val="FF0000"/>
                </a:solidFill>
              </a:rPr>
              <a:t>chain length</a:t>
            </a:r>
          </a:p>
          <a:p>
            <a:pPr lvl="2" eaLnBrk="1" hangingPunct="1"/>
            <a:r>
              <a:rPr lang="en-US" altLang="x-none" dirty="0"/>
              <a:t>Clearly a </a:t>
            </a:r>
            <a:r>
              <a:rPr lang="en-US" altLang="x-none" dirty="0">
                <a:solidFill>
                  <a:srgbClr val="FF0000"/>
                </a:solidFill>
              </a:rPr>
              <a:t>not found</a:t>
            </a:r>
            <a:r>
              <a:rPr lang="en-US" altLang="x-none" dirty="0"/>
              <a:t> search must traverse entire chain</a:t>
            </a:r>
          </a:p>
          <a:p>
            <a:pPr lvl="3" eaLnBrk="1" hangingPunct="1"/>
            <a:r>
              <a:rPr lang="en-US" altLang="x-none" dirty="0"/>
              <a:t>Chain length is determined by the load factor, </a:t>
            </a:r>
            <a:r>
              <a:rPr lang="en-US" altLang="x-none" dirty="0">
                <a:sym typeface="Symbol" charset="2"/>
              </a:rPr>
              <a:t></a:t>
            </a:r>
          </a:p>
          <a:p>
            <a:pPr lvl="4" eaLnBrk="1" hangingPunct="1"/>
            <a:r>
              <a:rPr lang="en-US" altLang="x-none" dirty="0">
                <a:sym typeface="Symbol" charset="2"/>
              </a:rPr>
              <a:t>Ave chain length = (total # of nodes)/(M)</a:t>
            </a:r>
          </a:p>
          <a:p>
            <a:pPr lvl="4" eaLnBrk="1" hangingPunct="1"/>
            <a:r>
              <a:rPr lang="en-US" altLang="x-none" dirty="0">
                <a:sym typeface="Symbol" charset="2"/>
              </a:rPr>
              <a:t>But (total # of nodes) == N so</a:t>
            </a:r>
          </a:p>
          <a:p>
            <a:pPr lvl="4" eaLnBrk="1" hangingPunct="1"/>
            <a:r>
              <a:rPr lang="en-US" altLang="x-none" dirty="0">
                <a:sym typeface="Symbol" charset="2"/>
              </a:rPr>
              <a:t>Ave chain length == N/M = </a:t>
            </a:r>
          </a:p>
          <a:p>
            <a:pPr lvl="3" eaLnBrk="1" hangingPunct="1"/>
            <a:r>
              <a:rPr lang="en-US" altLang="x-none" dirty="0">
                <a:sym typeface="Symbol" charset="2"/>
              </a:rPr>
              <a:t>As long as  is a small constant, performance is still Theta(1)</a:t>
            </a:r>
          </a:p>
          <a:p>
            <a:pPr lvl="4" eaLnBrk="1" hangingPunct="1"/>
            <a:r>
              <a:rPr lang="en-US" altLang="x-none" dirty="0">
                <a:sym typeface="Symbol" charset="2"/>
              </a:rPr>
              <a:t>Ex: N = 150, M = 100 </a:t>
            </a:r>
            <a:r>
              <a:rPr lang="en-US" altLang="x-none" dirty="0">
                <a:sym typeface="Wingdings" pitchFamily="2" charset="2"/>
              </a:rPr>
              <a:t></a:t>
            </a:r>
            <a:r>
              <a:rPr lang="en-US" altLang="x-none" dirty="0">
                <a:sym typeface="Symbol" charset="2"/>
              </a:rPr>
              <a:t>  = 1.5</a:t>
            </a:r>
          </a:p>
          <a:p>
            <a:pPr lvl="5"/>
            <a:r>
              <a:rPr lang="en-US" altLang="x-none" dirty="0">
                <a:sym typeface="Symbol" charset="2"/>
              </a:rPr>
              <a:t>This is still clearly Theta(1)</a:t>
            </a:r>
          </a:p>
          <a:p>
            <a:pPr lvl="5"/>
            <a:r>
              <a:rPr lang="en-US" altLang="x-none" dirty="0">
                <a:sym typeface="Symbol" charset="2"/>
              </a:rPr>
              <a:t>Note also that N can now be greater than M</a:t>
            </a:r>
          </a:p>
          <a:p>
            <a:pPr lvl="4" eaLnBrk="1" hangingPunct="1"/>
            <a:r>
              <a:rPr lang="en-US" altLang="x-none" dirty="0">
                <a:sym typeface="Symbol" charset="2"/>
              </a:rPr>
              <a:t>More </a:t>
            </a:r>
            <a:r>
              <a:rPr lang="en-US" altLang="x-none" b="1" dirty="0">
                <a:sym typeface="Symbol" charset="2"/>
              </a:rPr>
              <a:t>graceful degradation</a:t>
            </a:r>
            <a:r>
              <a:rPr lang="en-US" altLang="x-none" dirty="0">
                <a:sym typeface="Symbol" charset="2"/>
              </a:rPr>
              <a:t> than open addressing schemes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A87527-491F-CB49-96B6-F69C126BC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7F9E2-B320-FB46-9C1B-64D070CF87E4}" type="slidenum">
              <a:rPr lang="en-US" altLang="x-none" smtClean="0"/>
              <a:pPr/>
              <a:t>12</a:t>
            </a:fld>
            <a:endParaRPr lang="en-US" altLang="x-none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2BC3C7A-DAF4-C149-B950-E4FFE375D1E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9196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359"/>
    </mc:Choice>
    <mc:Fallback xmlns="">
      <p:transition spd="slow" advTm="182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AEA37-8BE2-C642-8B43-1A2793F7F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Separate Chaining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61E77-1322-A140-9C86-011EFD8F7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 eaLnBrk="1" hangingPunct="1"/>
            <a:r>
              <a:rPr lang="en-US" altLang="x-none" dirty="0">
                <a:sym typeface="Symbol" charset="2"/>
              </a:rPr>
              <a:t>However, if N &gt;&gt; M, then it can still degrade to Theta(N) performance</a:t>
            </a:r>
          </a:p>
          <a:p>
            <a:pPr lvl="4" eaLnBrk="1" hangingPunct="1"/>
            <a:r>
              <a:rPr lang="en-US" altLang="x-none" dirty="0">
                <a:sym typeface="Symbol" charset="2"/>
              </a:rPr>
              <a:t>Ex: N = 1000, M = 10 </a:t>
            </a:r>
            <a:r>
              <a:rPr lang="en-US" altLang="x-none" dirty="0">
                <a:sym typeface="Wingdings" pitchFamily="2" charset="2"/>
              </a:rPr>
              <a:t></a:t>
            </a:r>
            <a:r>
              <a:rPr lang="en-US" altLang="x-none" dirty="0">
                <a:sym typeface="Symbol" charset="2"/>
              </a:rPr>
              <a:t>  = 100</a:t>
            </a:r>
          </a:p>
          <a:p>
            <a:pPr lvl="4" eaLnBrk="1" hangingPunct="1"/>
            <a:r>
              <a:rPr lang="en-US" altLang="x-none" dirty="0">
                <a:sym typeface="Symbol" charset="2"/>
              </a:rPr>
              <a:t>Thus we </a:t>
            </a:r>
            <a:r>
              <a:rPr lang="en-US" altLang="x-none" b="1" dirty="0">
                <a:sym typeface="Symbol" charset="2"/>
              </a:rPr>
              <a:t>may still need to resize the array</a:t>
            </a:r>
            <a:r>
              <a:rPr lang="en-US" altLang="x-none" dirty="0">
                <a:sym typeface="Symbol" charset="2"/>
              </a:rPr>
              <a:t> when  gets too big</a:t>
            </a:r>
          </a:p>
          <a:p>
            <a:pPr lvl="3" eaLnBrk="1" hangingPunct="1"/>
            <a:r>
              <a:rPr lang="en-US" altLang="x-none" dirty="0">
                <a:sym typeface="Symbol" charset="2"/>
              </a:rPr>
              <a:t>A </a:t>
            </a:r>
            <a:r>
              <a:rPr lang="en-US" altLang="x-none" dirty="0">
                <a:solidFill>
                  <a:srgbClr val="FF0000"/>
                </a:solidFill>
                <a:sym typeface="Symbol" charset="2"/>
              </a:rPr>
              <a:t>poor hash function </a:t>
            </a:r>
            <a:r>
              <a:rPr lang="en-US" altLang="x-none" dirty="0">
                <a:sym typeface="Symbol" charset="2"/>
              </a:rPr>
              <a:t>can also degrade this into Theta(N)</a:t>
            </a:r>
          </a:p>
          <a:p>
            <a:pPr lvl="4" eaLnBrk="1" hangingPunct="1"/>
            <a:r>
              <a:rPr lang="en-US" dirty="0">
                <a:sym typeface="Symbol" charset="2"/>
              </a:rPr>
              <a:t>Think about what will happen in this case</a:t>
            </a:r>
          </a:p>
          <a:p>
            <a:pPr lvl="4" eaLnBrk="1" hangingPunct="1"/>
            <a:r>
              <a:rPr lang="en-US" dirty="0">
                <a:sym typeface="Symbol" charset="2"/>
              </a:rPr>
              <a:t>Discuss</a:t>
            </a:r>
          </a:p>
          <a:p>
            <a:pPr lvl="2" eaLnBrk="1" hangingPunct="1"/>
            <a:r>
              <a:rPr lang="en-US" dirty="0">
                <a:sym typeface="Symbol" charset="2"/>
              </a:rPr>
              <a:t>Can we develop a closed addressing scheme that can mitigate the damage caused by a poor hash function?</a:t>
            </a:r>
          </a:p>
          <a:p>
            <a:pPr lvl="3" eaLnBrk="1" hangingPunct="1"/>
            <a:r>
              <a:rPr lang="en-US" dirty="0">
                <a:sym typeface="Symbol" charset="2"/>
              </a:rPr>
              <a:t>Think about this!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A7E143-5884-F147-872E-121BEA961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7F9E2-B320-FB46-9C1B-64D070CF87E4}" type="slidenum">
              <a:rPr lang="en-US" altLang="x-none" smtClean="0"/>
              <a:pPr/>
              <a:t>13</a:t>
            </a:fld>
            <a:endParaRPr lang="en-US" altLang="x-none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BC525C2-A68D-0F4D-832A-7473A1D9977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4195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821"/>
    </mc:Choice>
    <mc:Fallback xmlns="">
      <p:transition spd="slow" advTm="95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fld id="{04302401-8485-8D4C-82FF-24F5A940B54D}" type="slidenum">
              <a:rPr lang="en-US" altLang="x-none" sz="1400" i="0">
                <a:latin typeface="Arial" charset="0"/>
              </a:rPr>
              <a:pPr eaLnBrk="1" hangingPunct="1"/>
              <a:t>14</a:t>
            </a:fld>
            <a:endParaRPr lang="en-US" altLang="x-none" sz="1400" i="0">
              <a:latin typeface="Arial" charset="0"/>
            </a:endParaRPr>
          </a:p>
        </p:txBody>
      </p:sp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/>
              <a:t>Collision Resolution</a:t>
            </a:r>
          </a:p>
        </p:txBody>
      </p:sp>
      <p:sp>
        <p:nvSpPr>
          <p:cNvPr id="2778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066800"/>
            <a:ext cx="8382000" cy="5029200"/>
          </a:xfrm>
        </p:spPr>
        <p:txBody>
          <a:bodyPr/>
          <a:lstStyle/>
          <a:p>
            <a:pPr lvl="1" eaLnBrk="1" hangingPunct="1"/>
            <a:r>
              <a:rPr lang="en-US" altLang="x-none" dirty="0"/>
              <a:t>What if we used "better" collections at each index?</a:t>
            </a:r>
          </a:p>
          <a:p>
            <a:pPr lvl="2" eaLnBrk="1" hangingPunct="1"/>
            <a:r>
              <a:rPr lang="en-US" altLang="x-none" dirty="0"/>
              <a:t>Sorted array?</a:t>
            </a:r>
          </a:p>
          <a:p>
            <a:pPr lvl="3" eaLnBrk="1" hangingPunct="1"/>
            <a:r>
              <a:rPr lang="en-US" altLang="x-none" dirty="0"/>
              <a:t>Space overhead if we make it large and copying overhead if we need to resize it</a:t>
            </a:r>
          </a:p>
          <a:p>
            <a:pPr lvl="3" eaLnBrk="1" hangingPunct="1"/>
            <a:r>
              <a:rPr lang="en-US" altLang="x-none" dirty="0"/>
              <a:t>Inserts require shifting</a:t>
            </a:r>
          </a:p>
          <a:p>
            <a:pPr lvl="2" eaLnBrk="1" hangingPunct="1"/>
            <a:r>
              <a:rPr lang="en-US" altLang="x-none" dirty="0"/>
              <a:t>BST?</a:t>
            </a:r>
          </a:p>
          <a:p>
            <a:pPr lvl="3" eaLnBrk="1" hangingPunct="1"/>
            <a:r>
              <a:rPr lang="en-US" altLang="x-none" dirty="0"/>
              <a:t>Could work</a:t>
            </a:r>
          </a:p>
          <a:p>
            <a:pPr lvl="4" eaLnBrk="1" hangingPunct="1"/>
            <a:r>
              <a:rPr lang="en-US" altLang="x-none" dirty="0"/>
              <a:t>Now a poor hash function would lead to a large tree at one index – </a:t>
            </a:r>
            <a:r>
              <a:rPr lang="en-US" altLang="x-none" dirty="0">
                <a:solidFill>
                  <a:srgbClr val="FF0000"/>
                </a:solidFill>
              </a:rPr>
              <a:t>still Theta(</a:t>
            </a:r>
            <a:r>
              <a:rPr lang="en-US" altLang="x-none" dirty="0" err="1">
                <a:solidFill>
                  <a:srgbClr val="FF0000"/>
                </a:solidFill>
              </a:rPr>
              <a:t>logN</a:t>
            </a:r>
            <a:r>
              <a:rPr lang="en-US" altLang="x-none" dirty="0">
                <a:solidFill>
                  <a:srgbClr val="FF0000"/>
                </a:solidFill>
              </a:rPr>
              <a:t>) </a:t>
            </a:r>
            <a:r>
              <a:rPr lang="en-US" altLang="x-none" dirty="0"/>
              <a:t>as long as tree is relatively balanced</a:t>
            </a:r>
          </a:p>
          <a:p>
            <a:pPr lvl="2" eaLnBrk="1" hangingPunct="1"/>
            <a:r>
              <a:rPr lang="en-US" altLang="x-none" dirty="0"/>
              <a:t>But is it worth it?</a:t>
            </a:r>
          </a:p>
          <a:p>
            <a:pPr lvl="3" eaLnBrk="1" hangingPunct="1"/>
            <a:r>
              <a:rPr lang="en-US" altLang="x-none" dirty="0"/>
              <a:t>Not really – separate chaining is simpler (less overhead) and we want a good hash function anyway</a:t>
            </a:r>
          </a:p>
          <a:p>
            <a:pPr lvl="3" eaLnBrk="1" hangingPunct="1"/>
            <a:r>
              <a:rPr lang="en-US" altLang="x-none" dirty="0"/>
              <a:t>In this case we should </a:t>
            </a:r>
            <a:r>
              <a:rPr lang="en-US" altLang="x-none" dirty="0">
                <a:solidFill>
                  <a:srgbClr val="FF0000"/>
                </a:solidFill>
              </a:rPr>
              <a:t>fix the hash function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0A4F761-E30B-714A-805E-14D6AA88D76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293"/>
    </mc:Choice>
    <mc:Fallback xmlns="">
      <p:transition spd="slow" advTm="143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78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78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78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78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2778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78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78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78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78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2778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78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778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778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778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2778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78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778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778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778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 tmFilter="0,0; .5, 1; 1, 1"/>
                                        <p:tgtEl>
                                          <p:spTgt spid="2778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78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78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78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78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2778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78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78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78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78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 tmFilter="0,0; .5, 1; 1, 1"/>
                                        <p:tgtEl>
                                          <p:spTgt spid="2778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1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7781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7781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7781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7781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 tmFilter="0,0; .5, 1; 1, 1"/>
                                        <p:tgtEl>
                                          <p:spTgt spid="27781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1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7781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7781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7781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7781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 tmFilter="0,0; .5, 1; 1, 1"/>
                                        <p:tgtEl>
                                          <p:spTgt spid="27781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1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7781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7781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781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781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 tmFilter="0,0; .5, 1; 1, 1"/>
                                        <p:tgtEl>
                                          <p:spTgt spid="27781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Double Hashing Example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685800" y="838200"/>
          <a:ext cx="3733800" cy="5410200"/>
        </p:xfrm>
        <a:graphic>
          <a:graphicData uri="http://schemas.openxmlformats.org/drawingml/2006/table">
            <a:tbl>
              <a:tblPr/>
              <a:tblGrid>
                <a:gridCol w="1295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Index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Value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Probes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085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85000"/>
                        <a:buFont typeface="Marlett" charset="2"/>
                        <a:defRPr sz="22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20000"/>
                        <a:buFont typeface="Arial" charset="0"/>
                        <a:defRPr sz="20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defRPr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Pct val="100000"/>
                        <a:buFont typeface="Arial" charset="0"/>
                        <a:defRPr sz="1600">
                          <a:solidFill>
                            <a:schemeClr val="bg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x-none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06552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fld id="{554FF318-FFB9-0349-882B-077EBDDF6C62}" type="slidenum">
              <a:rPr lang="en-US" altLang="x-none" sz="1400" i="0">
                <a:latin typeface="Arial" charset="0"/>
              </a:rPr>
              <a:pPr eaLnBrk="1" hangingPunct="1"/>
              <a:t>2</a:t>
            </a:fld>
            <a:endParaRPr lang="en-US" altLang="x-none" sz="1400" i="0">
              <a:latin typeface="Arial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876800" y="1905000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14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4876800" y="2362200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17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4876800" y="2819400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25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876800" y="3276600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37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4876800" y="3733800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34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4876800" y="4267200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16</a:t>
            </a:r>
          </a:p>
        </p:txBody>
      </p:sp>
      <p:sp>
        <p:nvSpPr>
          <p:cNvPr id="106559" name="TextBox 12"/>
          <p:cNvSpPr txBox="1">
            <a:spLocks noChangeArrowheads="1"/>
          </p:cNvSpPr>
          <p:nvPr/>
        </p:nvSpPr>
        <p:spPr bwMode="auto">
          <a:xfrm>
            <a:off x="5410200" y="5562600"/>
            <a:ext cx="28956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400" b="1"/>
              <a:t>h(x) = x mod 11</a:t>
            </a:r>
          </a:p>
          <a:p>
            <a:pPr eaLnBrk="1" hangingPunct="1"/>
            <a:r>
              <a:rPr lang="en-US" altLang="x-none" sz="2400" b="1"/>
              <a:t>h</a:t>
            </a:r>
            <a:r>
              <a:rPr lang="en-US" altLang="x-none" sz="2400" b="1" baseline="-25000"/>
              <a:t>2</a:t>
            </a:r>
            <a:r>
              <a:rPr lang="en-US" altLang="x-none" sz="2400" b="1"/>
              <a:t>(x) = (x mod 7) + 1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4876800" y="4724400"/>
            <a:ext cx="11430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/>
              <a:t>26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3429000" y="2667000"/>
            <a:ext cx="9906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1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3429000" y="4038600"/>
            <a:ext cx="9906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1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3429000" y="4953000"/>
            <a:ext cx="9906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2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3429000" y="3124200"/>
            <a:ext cx="9906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1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429000" y="1828800"/>
            <a:ext cx="9906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1</a:t>
            </a: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3429000" y="3581400"/>
            <a:ext cx="9906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1</a:t>
            </a: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3429000" y="5867400"/>
            <a:ext cx="9906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/>
              <a:t>2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6096000" y="2819400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3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6096000" y="4724400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4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B7CE633-A5A9-4E4A-AF22-A3A2A429EEE1}"/>
              </a:ext>
            </a:extLst>
          </p:cNvPr>
          <p:cNvSpPr/>
          <p:nvPr/>
        </p:nvSpPr>
        <p:spPr bwMode="auto">
          <a:xfrm>
            <a:off x="5181600" y="914400"/>
            <a:ext cx="3429000" cy="8382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itchFamily="18" charset="0"/>
              </a:rPr>
              <a:t>Compare to Slide 18 of Lecture 5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2A973B3-5789-C94D-B163-52E76FF4A1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0706" y="2823882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/>
              <a:t>h2(x) = 5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EE12AE8-E650-2F42-B2FB-8E13044AC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0706" y="4724400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h2(x) = 6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E0C6F78-4235-7445-9DC6-9A34CAEF1F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3276600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B4A783A-0263-BF40-8DA4-042D3012BE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2370044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6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A9DBF7-8A7B-DA49-8400-D07AD69BCB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906121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3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DD05693-6220-2241-BFE2-ADDE1330C6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3733800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AD69FC0-21F7-9647-B1CE-71BE1FD38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4267200"/>
            <a:ext cx="1219200" cy="381000"/>
          </a:xfrm>
          <a:prstGeom prst="rect">
            <a:avLst/>
          </a:prstGeom>
          <a:noFill/>
          <a:ln w="9525">
            <a:solidFill>
              <a:schemeClr val="bg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b="1" i="0" dirty="0"/>
              <a:t>h(x) = 5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93BB7EE-612A-724E-A6A6-B7679EDD2D5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851"/>
    </mc:Choice>
    <mc:Fallback xmlns="">
      <p:transition spd="slow" advTm="160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44444E-6 L -0.29583 0.1166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92" y="5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-0.30208 0.24236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104" y="121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-0.00671 C -0.05 -0.00972 -0.19895 -0.02338 -0.28993 -0.02431 C -0.38107 -0.02523 -0.50156 -0.04074 -0.54739 -0.01181 C -0.59323 0.01713 -0.56406 0.09768 -0.56458 0.14861 C -0.5651 0.19954 -0.59479 0.26852 -0.55052 0.29444 C -0.50625 0.32037 -0.35139 0.30278 -0.29895 0.30486 " pathEditMode="relative" rAng="0" ptsTypes="aaaaaa">
                                      <p:cBhvr>
                                        <p:cTn id="61" dur="7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670" y="146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500"/>
                            </p:stCondLst>
                            <p:childTnLst>
                              <p:par>
                                <p:cTn id="6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44444E-6 C -0.0493 -0.00371 -0.2342 -0.0176 -0.29583 -0.02223 " pathEditMode="relative" rAng="0" ptsTypes="aa">
                                      <p:cBhvr>
                                        <p:cTn id="78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92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500"/>
                            </p:stCondLst>
                            <p:childTnLst>
                              <p:par>
                                <p:cTn id="8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-0.29583 -0.28472 " pathEditMode="relative" rAng="0" ptsTypes="AA">
                                      <p:cBhvr>
                                        <p:cTn id="9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92" y="-14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500"/>
                            </p:stCondLst>
                            <p:childTnLst>
                              <p:par>
                                <p:cTn id="9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022E-16 C -0.04982 -0.01736 -0.23663 -0.08241 -0.29895 -0.10417 " pathEditMode="relative" rAng="0" ptsTypes="aa">
                                      <p:cBhvr>
                                        <p:cTn id="112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48" y="-5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3500"/>
                            </p:stCondLst>
                            <p:childTnLst>
                              <p:par>
                                <p:cTn id="1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500"/>
                            </p:stCondLst>
                            <p:childTnLst>
                              <p:par>
                                <p:cTn id="137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33333E-6 C -0.02795 -0.03773 -0.11736 -0.18704 -0.1677 -0.22709 C -0.21805 -0.26713 -0.26475 -0.2375 -0.30208 -0.23959 C -0.33958 -0.24167 -0.36909 -0.24028 -0.3927 -0.23959 C -0.41632 -0.23889 -0.41666 -0.23681 -0.44357 -0.23542 C -0.47014 -0.23403 -0.53333 -0.26436 -0.55364 -0.23125 C -0.57395 -0.19815 -0.56458 -0.10162 -0.56458 -0.0375 C -0.56458 0.02662 -0.59652 0.12199 -0.55364 0.15416 C -0.51076 0.18634 -0.35816 0.15578 -0.30677 0.15625 " pathEditMode="relative" rAng="0" ptsTypes="aaaaaaaaa">
                                      <p:cBhvr>
                                        <p:cTn id="138" dur="7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826" y="-4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7500"/>
                            </p:stCondLst>
                            <p:childTnLst>
                              <p:par>
                                <p:cTn id="1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2" grpId="1" animBg="1"/>
      <p:bldP spid="23" grpId="0" animBg="1"/>
      <p:bldP spid="23" grpId="1" animBg="1"/>
      <p:bldP spid="2" grpId="0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Double Hashing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r>
              <a:rPr lang="en-US" altLang="x-none" dirty="0"/>
              <a:t>Note that we still get collisions with DH</a:t>
            </a:r>
          </a:p>
          <a:p>
            <a:pPr lvl="3" eaLnBrk="1" hangingPunct="1"/>
            <a:r>
              <a:rPr lang="en-US" altLang="x-none" dirty="0"/>
              <a:t>And even multiple collisions in one operation</a:t>
            </a:r>
          </a:p>
          <a:p>
            <a:pPr lvl="3" eaLnBrk="1" hangingPunct="1"/>
            <a:r>
              <a:rPr lang="en-US" altLang="x-none" dirty="0"/>
              <a:t>In this case we iterate just as we do with LP, using the DH increment multiple times</a:t>
            </a:r>
          </a:p>
          <a:p>
            <a:pPr lvl="2" eaLnBrk="1" hangingPunct="1"/>
            <a:r>
              <a:rPr lang="en-US" altLang="x-none" dirty="0"/>
              <a:t>However, because h2(x) varies for different keys, it allows us to spread the data throughout the table, </a:t>
            </a:r>
            <a:r>
              <a:rPr lang="en-US" altLang="x-none" dirty="0">
                <a:solidFill>
                  <a:srgbClr val="FF0000"/>
                </a:solidFill>
              </a:rPr>
              <a:t>even after an initial collision</a:t>
            </a:r>
          </a:p>
          <a:p>
            <a:pPr lvl="2" eaLnBrk="1" hangingPunct="1"/>
            <a:r>
              <a:rPr lang="en-US" altLang="x-none" dirty="0"/>
              <a:t>But we must be careful to ensure that double hashing always "works"</a:t>
            </a:r>
          </a:p>
          <a:p>
            <a:pPr lvl="3" eaLnBrk="1" hangingPunct="1"/>
            <a:r>
              <a:rPr lang="en-US" altLang="x-none" dirty="0"/>
              <a:t>Make sure increment is &gt; 0</a:t>
            </a:r>
          </a:p>
          <a:p>
            <a:pPr lvl="4" eaLnBrk="1" hangingPunct="1"/>
            <a:r>
              <a:rPr lang="en-US" altLang="x-none" dirty="0"/>
              <a:t>Note the +1 in our h2(x): h2(x) = (x mod 7) + 1</a:t>
            </a:r>
          </a:p>
          <a:p>
            <a:pPr lvl="4" eaLnBrk="1" hangingPunct="1"/>
            <a:r>
              <a:rPr lang="en-US" altLang="x-none" dirty="0"/>
              <a:t>Our mod operator can result in 0, which is fine for an absolute address, but not for an increment!</a:t>
            </a:r>
          </a:p>
        </p:txBody>
      </p:sp>
      <p:sp>
        <p:nvSpPr>
          <p:cNvPr id="107523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fld id="{5D2A83A9-B7AC-7749-BABE-C74E80D6C547}" type="slidenum">
              <a:rPr lang="en-US" altLang="x-none" sz="1400" i="0">
                <a:latin typeface="Arial" charset="0"/>
              </a:rPr>
              <a:pPr eaLnBrk="1" hangingPunct="1"/>
              <a:t>3</a:t>
            </a:fld>
            <a:endParaRPr lang="en-US" altLang="x-none" sz="1400" i="0"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B03E1C3-51FD-554B-A8CD-8AFD1E23CD7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77"/>
    </mc:Choice>
    <mc:Fallback xmlns="">
      <p:transition spd="slow" advTm="114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A7DD6-EB37-1748-8AD8-36DBC886C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 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5438E-21D1-414E-A175-B018B7D76A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066800"/>
            <a:ext cx="5638800" cy="5029200"/>
          </a:xfrm>
        </p:spPr>
        <p:txBody>
          <a:bodyPr/>
          <a:lstStyle/>
          <a:p>
            <a:pPr marL="922338" lvl="3" indent="-254000" eaLnBrk="1" hangingPunct="1"/>
            <a:r>
              <a:rPr lang="en-US" altLang="x-none" dirty="0"/>
              <a:t>Make sure </a:t>
            </a:r>
            <a:r>
              <a:rPr lang="en-US" altLang="x-none" dirty="0">
                <a:solidFill>
                  <a:srgbClr val="FF0000"/>
                </a:solidFill>
              </a:rPr>
              <a:t>no index is tried twice before all are tried once</a:t>
            </a:r>
          </a:p>
          <a:p>
            <a:pPr marL="1149350" lvl="4" indent="-254000" eaLnBrk="1" hangingPunct="1"/>
            <a:r>
              <a:rPr lang="en-US" altLang="x-none" dirty="0"/>
              <a:t>Why? Think about this?</a:t>
            </a:r>
          </a:p>
          <a:p>
            <a:pPr marL="1149350" lvl="4" indent="-254000" eaLnBrk="1" hangingPunct="1"/>
            <a:r>
              <a:rPr lang="en-US" altLang="x-none" dirty="0"/>
              <a:t>Consider table to right and assume:</a:t>
            </a:r>
          </a:p>
          <a:p>
            <a:pPr marL="1606550" lvl="5" indent="-254000"/>
            <a:r>
              <a:rPr lang="en-US" altLang="x-none" dirty="0"/>
              <a:t>h(Z) = 3 and h2(Z) = 2</a:t>
            </a:r>
          </a:p>
          <a:p>
            <a:pPr marL="1149350" lvl="4" indent="-254000"/>
            <a:r>
              <a:rPr lang="en-US" altLang="x-none" dirty="0"/>
              <a:t>What would happen when we search the table?</a:t>
            </a:r>
          </a:p>
          <a:p>
            <a:pPr marL="1149350" lvl="4" indent="-254000" eaLnBrk="1" hangingPunct="1"/>
            <a:r>
              <a:rPr lang="en-US" altLang="x-none" dirty="0"/>
              <a:t>How can we fix this?</a:t>
            </a:r>
          </a:p>
          <a:p>
            <a:pPr marL="1606550" lvl="5" indent="-254000"/>
            <a:r>
              <a:rPr lang="en-US" altLang="x-none" dirty="0"/>
              <a:t>Make M a prime number</a:t>
            </a:r>
          </a:p>
          <a:p>
            <a:pPr marL="922338" lvl="3" indent="-254000" eaLnBrk="1" hangingPunct="1"/>
            <a:r>
              <a:rPr lang="en-US" altLang="x-none" dirty="0"/>
              <a:t>Note that these were not issues for linear probing, since the increment is clearly &gt; 0 and if our increment is 1 we will clearly try all indices once before trying any twice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610CB6-D1C7-914B-B89E-795FAE585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7F9E2-B320-FB46-9C1B-64D070CF87E4}" type="slidenum">
              <a:rPr lang="en-US" altLang="x-none" smtClean="0"/>
              <a:pPr/>
              <a:t>4</a:t>
            </a:fld>
            <a:endParaRPr lang="en-US" altLang="x-none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4ADB84-5E5B-0644-BA52-CC0A603ACC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496966"/>
              </p:ext>
            </p:extLst>
          </p:nvPr>
        </p:nvGraphicFramePr>
        <p:xfrm>
          <a:off x="6705600" y="1828800"/>
          <a:ext cx="18288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75779429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152970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561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4703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4778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1120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2826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4142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435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8538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8602379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63E54E9-D987-2546-AC80-84EEBADDF8A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8723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805"/>
    </mc:Choice>
    <mc:Fallback xmlns="">
      <p:transition spd="slow" advTm="168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fld id="{47891744-C165-B940-B608-AAF5EF6B4E19}" type="slidenum">
              <a:rPr lang="en-US" altLang="x-none" sz="1400" i="0">
                <a:latin typeface="Arial" charset="0"/>
              </a:rPr>
              <a:pPr eaLnBrk="1" hangingPunct="1"/>
              <a:t>5</a:t>
            </a:fld>
            <a:endParaRPr lang="en-US" altLang="x-none" sz="1400" i="0">
              <a:latin typeface="Arial" charset="0"/>
            </a:endParaRPr>
          </a:p>
        </p:txBody>
      </p:sp>
      <p:sp>
        <p:nvSpPr>
          <p:cNvPr id="108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/>
              <a:t>Collision Resolution</a:t>
            </a:r>
          </a:p>
        </p:txBody>
      </p:sp>
      <p:sp>
        <p:nvSpPr>
          <p:cNvPr id="2775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914400"/>
            <a:ext cx="8001000" cy="5181600"/>
          </a:xfrm>
        </p:spPr>
        <p:txBody>
          <a:bodyPr/>
          <a:lstStyle/>
          <a:p>
            <a:pPr lvl="2" eaLnBrk="1" hangingPunct="1"/>
            <a:r>
              <a:rPr lang="en-US" altLang="x-none" dirty="0"/>
              <a:t>As </a:t>
            </a:r>
            <a:r>
              <a:rPr lang="en-US" altLang="x-none" dirty="0">
                <a:sym typeface="Symbol" charset="2"/>
              </a:rPr>
              <a:t></a:t>
            </a:r>
            <a:r>
              <a:rPr lang="en-US" altLang="x-none" dirty="0"/>
              <a:t> increases, double hashing shows a definite improvement over linear probing</a:t>
            </a:r>
          </a:p>
          <a:p>
            <a:pPr lvl="3" eaLnBrk="1" hangingPunct="1"/>
            <a:r>
              <a:rPr lang="en-US" altLang="x-none" dirty="0"/>
              <a:t>Discuss</a:t>
            </a:r>
          </a:p>
          <a:p>
            <a:pPr lvl="2" eaLnBrk="1" hangingPunct="1"/>
            <a:r>
              <a:rPr lang="en-US" altLang="x-none" dirty="0"/>
              <a:t>However, as </a:t>
            </a:r>
            <a:r>
              <a:rPr lang="en-US" altLang="x-none" dirty="0">
                <a:solidFill>
                  <a:srgbClr val="FF0000"/>
                </a:solidFill>
                <a:sym typeface="Symbol" charset="2"/>
              </a:rPr>
              <a:t> </a:t>
            </a:r>
            <a:r>
              <a:rPr lang="en-US" altLang="x-none" dirty="0">
                <a:solidFill>
                  <a:srgbClr val="FF0000"/>
                </a:solidFill>
                <a:sym typeface="Wingdings" pitchFamily="2" charset="2"/>
              </a:rPr>
              <a:t> 1 </a:t>
            </a:r>
            <a:r>
              <a:rPr lang="en-US" altLang="x-none" dirty="0">
                <a:sym typeface="Wingdings" pitchFamily="2" charset="2"/>
              </a:rPr>
              <a:t>(or as</a:t>
            </a:r>
            <a:r>
              <a:rPr lang="en-US" altLang="x-none" dirty="0"/>
              <a:t> N </a:t>
            </a:r>
            <a:r>
              <a:rPr lang="en-US" altLang="x-none" dirty="0">
                <a:sym typeface="Wingdings" pitchFamily="2" charset="2"/>
              </a:rPr>
              <a:t></a:t>
            </a:r>
            <a:r>
              <a:rPr lang="en-US" altLang="x-none" dirty="0"/>
              <a:t> M), </a:t>
            </a:r>
            <a:r>
              <a:rPr lang="en-US" altLang="x-none" dirty="0">
                <a:solidFill>
                  <a:srgbClr val="FF0000"/>
                </a:solidFill>
              </a:rPr>
              <a:t>both schemes degrade to Theta(N) </a:t>
            </a:r>
            <a:r>
              <a:rPr lang="en-US" altLang="x-none" dirty="0"/>
              <a:t>performance</a:t>
            </a:r>
          </a:p>
          <a:p>
            <a:pPr lvl="3" eaLnBrk="1" hangingPunct="1"/>
            <a:r>
              <a:rPr lang="en-US" altLang="x-none" dirty="0"/>
              <a:t>Since there are only M locations in the table, as it fills there become fewer empty locations remaining</a:t>
            </a:r>
          </a:p>
          <a:p>
            <a:pPr lvl="3" eaLnBrk="1" hangingPunct="1"/>
            <a:r>
              <a:rPr lang="en-US" altLang="x-none" dirty="0"/>
              <a:t>Multiple collisions will occur even with double hashing</a:t>
            </a:r>
          </a:p>
          <a:p>
            <a:pPr lvl="3" eaLnBrk="1" hangingPunct="1"/>
            <a:r>
              <a:rPr lang="en-US" altLang="x-none" dirty="0"/>
              <a:t>This is especially true for </a:t>
            </a:r>
            <a:r>
              <a:rPr lang="en-US" altLang="x-none" dirty="0">
                <a:solidFill>
                  <a:srgbClr val="FF0000"/>
                </a:solidFill>
              </a:rPr>
              <a:t>inserts</a:t>
            </a:r>
            <a:r>
              <a:rPr lang="en-US" altLang="x-none" dirty="0"/>
              <a:t> and </a:t>
            </a:r>
            <a:r>
              <a:rPr lang="en-US" altLang="x-none" dirty="0">
                <a:solidFill>
                  <a:srgbClr val="FF0000"/>
                </a:solidFill>
              </a:rPr>
              <a:t>unsuccessful finds</a:t>
            </a:r>
          </a:p>
          <a:p>
            <a:pPr lvl="4" eaLnBrk="1" hangingPunct="1"/>
            <a:r>
              <a:rPr lang="en-US" altLang="x-none" dirty="0"/>
              <a:t>Both of these continue </a:t>
            </a:r>
            <a:r>
              <a:rPr lang="en-US" altLang="x-none" b="1" dirty="0"/>
              <a:t>until an empty location is found</a:t>
            </a:r>
            <a:r>
              <a:rPr lang="en-US" altLang="x-none" dirty="0"/>
              <a:t>, and few of these exist</a:t>
            </a:r>
          </a:p>
          <a:p>
            <a:pPr lvl="4" eaLnBrk="1" hangingPunct="1"/>
            <a:r>
              <a:rPr lang="en-US" altLang="x-none" dirty="0"/>
              <a:t>Thus it could take close to M probes before the collision is resolved</a:t>
            </a:r>
          </a:p>
          <a:p>
            <a:pPr lvl="4" eaLnBrk="1" hangingPunct="1"/>
            <a:r>
              <a:rPr lang="en-US" altLang="x-none" dirty="0"/>
              <a:t>Since the table is almost full Theta(M) = Theta(N)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BE2A128-CA7B-AA4E-9EC1-5364E56C460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909"/>
    </mc:Choice>
    <mc:Fallback xmlns="">
      <p:transition spd="slow" advTm="158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27750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2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" dur="1" fill="hold"/>
                                        <p:tgtEl>
                                          <p:spTgt spid="27750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27750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1" fill="hold"/>
                                        <p:tgtEl>
                                          <p:spTgt spid="27750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9" dur="1" fill="hold"/>
                                        <p:tgtEl>
                                          <p:spTgt spid="27750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0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27750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0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1" fill="hold"/>
                                        <p:tgtEl>
                                          <p:spTgt spid="27750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fld id="{C8E4B301-ABB2-F649-AB1E-F9AD12E318A9}" type="slidenum">
              <a:rPr lang="en-US" altLang="x-none" sz="1400" i="0">
                <a:latin typeface="Arial" charset="0"/>
              </a:rPr>
              <a:pPr eaLnBrk="1" hangingPunct="1"/>
              <a:t>6</a:t>
            </a:fld>
            <a:endParaRPr lang="en-US" altLang="x-none" sz="1400" i="0">
              <a:latin typeface="Arial" charset="0"/>
            </a:endParaRPr>
          </a:p>
        </p:txBody>
      </p:sp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dirty="0"/>
              <a:t>Open Addressing Issues</a:t>
            </a:r>
          </a:p>
        </p:txBody>
      </p:sp>
      <p:sp>
        <p:nvSpPr>
          <p:cNvPr id="27760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066800"/>
            <a:ext cx="8077200" cy="5029200"/>
          </a:xfrm>
        </p:spPr>
        <p:txBody>
          <a:bodyPr/>
          <a:lstStyle/>
          <a:p>
            <a:pPr lvl="1" eaLnBrk="1" hangingPunct="1"/>
            <a:r>
              <a:rPr lang="en-US" altLang="x-none" dirty="0"/>
              <a:t>Open Addressing Issues</a:t>
            </a:r>
          </a:p>
          <a:p>
            <a:pPr lvl="2" eaLnBrk="1" hangingPunct="1"/>
            <a:r>
              <a:rPr lang="en-US" altLang="x-none" dirty="0"/>
              <a:t>We have just seen that </a:t>
            </a:r>
            <a:r>
              <a:rPr lang="en-US" altLang="x-none" dirty="0">
                <a:solidFill>
                  <a:srgbClr val="FF0000"/>
                </a:solidFill>
              </a:rPr>
              <a:t>performance degrades as N approaches M</a:t>
            </a:r>
          </a:p>
          <a:p>
            <a:pPr lvl="3" eaLnBrk="1" hangingPunct="1"/>
            <a:r>
              <a:rPr lang="en-US" altLang="x-none" dirty="0"/>
              <a:t>Typically for open addressing we want to keep the table partially empty</a:t>
            </a:r>
          </a:p>
          <a:p>
            <a:pPr lvl="4" eaLnBrk="1" hangingPunct="1"/>
            <a:r>
              <a:rPr lang="en-US" altLang="x-none" dirty="0"/>
              <a:t>For linear probing, </a:t>
            </a:r>
            <a:r>
              <a:rPr lang="en-US" altLang="x-none" dirty="0">
                <a:sym typeface="Symbol" charset="2"/>
              </a:rPr>
              <a:t> = 1/2</a:t>
            </a:r>
            <a:r>
              <a:rPr lang="en-US" altLang="x-none" dirty="0"/>
              <a:t> is a good rule of thumb</a:t>
            </a:r>
          </a:p>
          <a:p>
            <a:pPr lvl="4" eaLnBrk="1" hangingPunct="1"/>
            <a:r>
              <a:rPr lang="en-US" altLang="x-none" dirty="0"/>
              <a:t>For double hashing, we can go a bit higher (3/4 or more)</a:t>
            </a:r>
          </a:p>
          <a:p>
            <a:pPr lvl="3" eaLnBrk="1" hangingPunct="1"/>
            <a:r>
              <a:rPr lang="en-US" altLang="x-none" dirty="0"/>
              <a:t>How can we do this?</a:t>
            </a:r>
          </a:p>
          <a:p>
            <a:pPr lvl="4" eaLnBrk="1" hangingPunct="1"/>
            <a:r>
              <a:rPr lang="en-US" altLang="x-none" dirty="0"/>
              <a:t>Monitor the logical size (number of entries) vs. physical size (array length) to calculate </a:t>
            </a:r>
            <a:r>
              <a:rPr lang="en-US" altLang="x-none" dirty="0">
                <a:sym typeface="Symbol" charset="2"/>
              </a:rPr>
              <a:t></a:t>
            </a:r>
            <a:endParaRPr lang="en-US" altLang="x-none" dirty="0"/>
          </a:p>
          <a:p>
            <a:pPr lvl="4" eaLnBrk="1" hangingPunct="1"/>
            <a:r>
              <a:rPr lang="en-US" altLang="x-none" dirty="0">
                <a:solidFill>
                  <a:srgbClr val="FF0000"/>
                </a:solidFill>
              </a:rPr>
              <a:t>Resize the array and rehash all of the values</a:t>
            </a:r>
            <a:r>
              <a:rPr lang="en-US" altLang="x-none" dirty="0"/>
              <a:t> when </a:t>
            </a:r>
            <a:r>
              <a:rPr lang="en-US" altLang="x-none" dirty="0">
                <a:sym typeface="Symbol" charset="2"/>
              </a:rPr>
              <a:t></a:t>
            </a:r>
            <a:r>
              <a:rPr lang="en-US" altLang="x-none" dirty="0"/>
              <a:t> gets past the threshold</a:t>
            </a:r>
          </a:p>
          <a:p>
            <a:pPr lvl="4" eaLnBrk="1" hangingPunct="1"/>
            <a:r>
              <a:rPr lang="en-US" altLang="x-none" dirty="0">
                <a:sym typeface="Symbol" charset="2"/>
              </a:rPr>
              <a:t>Rehashing all of the data seems like a LOT of work!</a:t>
            </a:r>
          </a:p>
          <a:p>
            <a:pPr lvl="4" eaLnBrk="1" hangingPunct="1"/>
            <a:r>
              <a:rPr lang="en-US" altLang="x-none" dirty="0">
                <a:sym typeface="Symbol" charset="2"/>
              </a:rPr>
              <a:t>Is this better than leaving it as is?</a:t>
            </a:r>
          </a:p>
          <a:p>
            <a:pPr lvl="5"/>
            <a:r>
              <a:rPr lang="en-US" altLang="x-none" dirty="0">
                <a:sym typeface="Symbol" charset="2"/>
              </a:rPr>
              <a:t>We will discuss</a:t>
            </a:r>
          </a:p>
          <a:p>
            <a:pPr lvl="4" eaLnBrk="1" hangingPunct="1"/>
            <a:endParaRPr lang="en-US" altLang="x-none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45E6802-D05A-234C-87E8-F55BB6D4DBB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055"/>
    </mc:Choice>
    <mc:Fallback xmlns="">
      <p:transition spd="slow" advTm="148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0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0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0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0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0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0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0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0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0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0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0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A45AA-1781-654D-9771-DD4DAD460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Addressing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4C85-A0ED-C842-A049-2B4CCD8DC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066800"/>
            <a:ext cx="5638800" cy="5029200"/>
          </a:xfrm>
        </p:spPr>
        <p:txBody>
          <a:bodyPr/>
          <a:lstStyle/>
          <a:p>
            <a:pPr lvl="2" eaLnBrk="1" hangingPunct="1"/>
            <a:r>
              <a:rPr lang="en-US" altLang="x-none" dirty="0"/>
              <a:t>What about </a:t>
            </a:r>
            <a:r>
              <a:rPr lang="en-US" altLang="x-none" dirty="0">
                <a:solidFill>
                  <a:srgbClr val="FF0000"/>
                </a:solidFill>
              </a:rPr>
              <a:t>delete</a:t>
            </a:r>
            <a:r>
              <a:rPr lang="en-US" altLang="x-none" dirty="0"/>
              <a:t>?</a:t>
            </a:r>
          </a:p>
          <a:p>
            <a:pPr lvl="3" eaLnBrk="1" hangingPunct="1"/>
            <a:r>
              <a:rPr lang="en-US" altLang="x-none" dirty="0"/>
              <a:t>Why is this a problem?</a:t>
            </a:r>
          </a:p>
          <a:p>
            <a:pPr lvl="3" eaLnBrk="1" hangingPunct="1"/>
            <a:r>
              <a:rPr lang="en-US" altLang="x-none" dirty="0"/>
              <a:t>Consider the LP table on the right and assume H(Z) == 2 but it was placed in index 4 due to a collision</a:t>
            </a:r>
          </a:p>
          <a:p>
            <a:pPr lvl="3" eaLnBrk="1" hangingPunct="1"/>
            <a:r>
              <a:rPr lang="en-US" altLang="x-none" dirty="0"/>
              <a:t>Search for Z would try 2, 3, 4, finding Z at location 4</a:t>
            </a:r>
          </a:p>
          <a:p>
            <a:pPr lvl="3" eaLnBrk="1" hangingPunct="1"/>
            <a:r>
              <a:rPr lang="en-US" altLang="x-none" dirty="0"/>
              <a:t>Now delete(Y) and search for Z again</a:t>
            </a:r>
          </a:p>
          <a:p>
            <a:pPr lvl="4" eaLnBrk="1" hangingPunct="1"/>
            <a:r>
              <a:rPr lang="en-US" altLang="x-none" dirty="0"/>
              <a:t>Search would stop at index 3 with not found even though Z is present</a:t>
            </a:r>
          </a:p>
          <a:p>
            <a:pPr lvl="3" eaLnBrk="1" hangingPunct="1"/>
            <a:r>
              <a:rPr lang="en-US" altLang="x-none" dirty="0"/>
              <a:t>Deleting Y broke the chain</a:t>
            </a:r>
          </a:p>
          <a:p>
            <a:pPr lvl="2" eaLnBrk="1" hangingPunct="1"/>
            <a:r>
              <a:rPr lang="en-US" altLang="x-none" dirty="0"/>
              <a:t>How can we fix this? </a:t>
            </a:r>
          </a:p>
          <a:p>
            <a:pPr lvl="3" eaLnBrk="1" hangingPunct="1"/>
            <a:endParaRPr lang="en-US" altLang="x-none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E77A3-0B6B-CA4D-BADB-96A4872D4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7F9E2-B320-FB46-9C1B-64D070CF87E4}" type="slidenum">
              <a:rPr lang="en-US" altLang="x-none" smtClean="0"/>
              <a:pPr/>
              <a:t>7</a:t>
            </a:fld>
            <a:endParaRPr lang="en-US" altLang="x-none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9232F9C-DBF5-3C4D-80B8-E02A761FF4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608274"/>
              </p:ext>
            </p:extLst>
          </p:nvPr>
        </p:nvGraphicFramePr>
        <p:xfrm>
          <a:off x="6705600" y="1828800"/>
          <a:ext cx="18288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75779429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152970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561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4703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4778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1120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2826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4142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435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8538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8602379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5761359-3112-4646-9A35-4F37D33DEFF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1242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454"/>
    </mc:Choice>
    <mc:Fallback xmlns="">
      <p:transition spd="slow" advTm="129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1EA1004-FC4C-8445-93D1-11AF60740A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520596"/>
              </p:ext>
            </p:extLst>
          </p:nvPr>
        </p:nvGraphicFramePr>
        <p:xfrm>
          <a:off x="6647329" y="1828800"/>
          <a:ext cx="18288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75779429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152970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561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4703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4778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1120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2826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4142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435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8538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860237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E924672-4A17-5747-BA61-A578E7C6E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Addressing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C1D73-5A7C-A141-B3C0-089D9646C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066800"/>
            <a:ext cx="5105400" cy="5029200"/>
          </a:xfrm>
        </p:spPr>
        <p:txBody>
          <a:bodyPr/>
          <a:lstStyle/>
          <a:p>
            <a:pPr marL="922338" lvl="3" indent="-254000" eaLnBrk="1" hangingPunct="1"/>
            <a:r>
              <a:rPr lang="en-US" altLang="x-none" dirty="0"/>
              <a:t>One solution (see p. 471 of text)</a:t>
            </a:r>
          </a:p>
          <a:p>
            <a:pPr marL="1270000" lvl="4" indent="-254000" eaLnBrk="1" hangingPunct="1"/>
            <a:r>
              <a:rPr lang="en-US" altLang="x-none" dirty="0"/>
              <a:t>Rehash all keys from deleted key to end of cluster</a:t>
            </a:r>
          </a:p>
          <a:p>
            <a:pPr marL="1270000" lvl="4" indent="-254000" eaLnBrk="1" hangingPunct="1"/>
            <a:r>
              <a:rPr lang="en-US" altLang="x-none" dirty="0"/>
              <a:t>Note that in this case Z still hashes to 2 and will move to position 3 and once again be within the chain</a:t>
            </a:r>
          </a:p>
          <a:p>
            <a:pPr marL="1270000" lvl="4" indent="-254000" eaLnBrk="1" hangingPunct="1"/>
            <a:r>
              <a:rPr lang="en-US" altLang="x-none" dirty="0"/>
              <a:t>Will this be a lot of work?</a:t>
            </a:r>
          </a:p>
          <a:p>
            <a:pPr marL="1727200" lvl="5" indent="-254000"/>
            <a:r>
              <a:rPr lang="en-US" altLang="x-none" dirty="0"/>
              <a:t>Discuss</a:t>
            </a:r>
          </a:p>
          <a:p>
            <a:pPr marL="868363" lvl="3" indent="-254000" eaLnBrk="1" hangingPunct="1"/>
            <a:r>
              <a:rPr lang="en-US" altLang="x-none" dirty="0"/>
              <a:t>Will not work with double hashing though – </a:t>
            </a:r>
            <a:r>
              <a:rPr lang="en-US" altLang="x-none" b="1" dirty="0"/>
              <a:t>why?</a:t>
            </a:r>
          </a:p>
          <a:p>
            <a:pPr marL="1270000" lvl="3" indent="-254000" eaLnBrk="1" hangingPunct="1"/>
            <a:r>
              <a:rPr lang="en-US" altLang="x-none" dirty="0"/>
              <a:t>What can we do with double hashing?</a:t>
            </a:r>
          </a:p>
          <a:p>
            <a:pPr lvl="4" eaLnBrk="1" hangingPunct="1"/>
            <a:r>
              <a:rPr lang="en-US" altLang="x-none" dirty="0"/>
              <a:t>Discuss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D4E5B-9204-A541-827F-A3E02F9F7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7F9E2-B320-FB46-9C1B-64D070CF87E4}" type="slidenum">
              <a:rPr lang="en-US" altLang="x-none" smtClean="0"/>
              <a:pPr/>
              <a:t>8</a:t>
            </a:fld>
            <a:endParaRPr lang="en-US" altLang="x-non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81746C-659C-C14B-8E63-55880550F9E0}"/>
              </a:ext>
            </a:extLst>
          </p:cNvPr>
          <p:cNvSpPr/>
          <p:nvPr/>
        </p:nvSpPr>
        <p:spPr bwMode="auto">
          <a:xfrm>
            <a:off x="7696200" y="3307080"/>
            <a:ext cx="762000" cy="3810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</a:rPr>
              <a:t>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47BF38-A72D-4C47-B1E3-3A6F44FBF3D4}"/>
              </a:ext>
            </a:extLst>
          </p:cNvPr>
          <p:cNvSpPr/>
          <p:nvPr/>
        </p:nvSpPr>
        <p:spPr bwMode="auto">
          <a:xfrm>
            <a:off x="7696200" y="3690769"/>
            <a:ext cx="762000" cy="3810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i="0" dirty="0">
                <a:solidFill>
                  <a:schemeClr val="bg2"/>
                </a:solidFill>
                <a:latin typeface="+mn-lt"/>
              </a:rPr>
              <a:t>Z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+mn-lt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5321826-B4AF-7943-9CCE-5A5C1A5A39C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0998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913"/>
    </mc:Choice>
    <mc:Fallback xmlns="">
      <p:transition spd="slow" advTm="178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-0.00434 0.00046 -0.00885 0.00162 -0.01319 0.00185 C -0.0658 0.00509 -0.06458 0.0037 -0.11909 0.00185 C -0.121 0.00116 -0.12291 0.00023 -0.125 0 C -0.15121 -0.00324 -0.14896 -0.00232 -0.17361 0 C -0.17656 0.00116 -0.17951 0.0037 -0.18229 0 L -0.18229 -0.00394 L -0.18229 -0.11551 L 0.00295 -0.11366 L 0.00452 -0.05093 " pathEditMode="relative" ptsTypes="AAAAAAAAAAA">
                                      <p:cBhvr>
                                        <p:cTn id="27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6" grpId="0"/>
      <p:bldP spid="6" grpId="1"/>
      <p:bldP spid="7" grpId="0"/>
      <p:bldP spid="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D617F-9101-014D-8ADD-D293E2F80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Addressing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53076-FEDC-4A4F-B861-82913BE778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 eaLnBrk="1" hangingPunct="1"/>
            <a:r>
              <a:rPr lang="en-US" altLang="x-none" dirty="0"/>
              <a:t>Can we use hashing without delete?</a:t>
            </a:r>
          </a:p>
          <a:p>
            <a:pPr lvl="4" eaLnBrk="1" hangingPunct="1"/>
            <a:r>
              <a:rPr lang="en-US" altLang="x-none" dirty="0"/>
              <a:t>Yes, in some cases (ex: compiler using language keywords)</a:t>
            </a:r>
          </a:p>
          <a:p>
            <a:pPr lvl="4" eaLnBrk="1" hangingPunct="1"/>
            <a:r>
              <a:rPr lang="en-US" altLang="x-none" dirty="0"/>
              <a:t>We build a hash table, use it for searches, and then throw it away entirely</a:t>
            </a:r>
          </a:p>
          <a:p>
            <a:pPr lvl="5"/>
            <a:r>
              <a:rPr lang="en-US" altLang="x-none" dirty="0"/>
              <a:t>We never delete individual items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8E565-F5DA-7A46-9453-DA4F02EF0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7F9E2-B320-FB46-9C1B-64D070CF87E4}" type="slidenum">
              <a:rPr lang="en-US" altLang="x-none" smtClean="0"/>
              <a:pPr/>
              <a:t>9</a:t>
            </a:fld>
            <a:endParaRPr lang="en-US" altLang="x-none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A2FF3FF-810F-0247-84DD-CC1452A286C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777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986"/>
    </mc:Choice>
    <mc:Fallback xmlns="">
      <p:transition spd="slow" advTm="86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4.2|11.6|21.1|1.7|19.7|19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2|28.3|17.7|21.5|8.7|9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2.2|1.8|9.9|1.3|1.9|6.9|1.7|5.7|7.4|3.3|0.9|3.2|1.2|1.8|3.8|1|1.9|3.6|1.4|1.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2|9.4|18.3|13.1|13.3|37.7|13.2|32.3|2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5|19.1|16.3|20.6|21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5|5.9|12.1|2.9|5.4|12.2|21.5|11.2|37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5|6.3|4.6|3.1|6.1|11.6|8.3|9.8|4.7|5.4|1.5|4.7|1.7|6.4|4.8|8.6|1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|10.1|22.3|31.9|5.5|5.8|21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|11.6|16.8|31.5|41.1|25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7.7|64.3|3.1|5.2|19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24.6|4.1|13.6|14.9|10.4|3.1|21.3|32.3|10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5|17.6|21.3|12.4|10.9|17.5|13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1|2.6|28.3|2.3|10.3|19.5|6.1|15.6|55.7|17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|33.9"/>
</p:tagLst>
</file>

<file path=ppt/theme/theme1.xml><?xml version="1.0" encoding="utf-8"?>
<a:theme xmlns:a="http://schemas.openxmlformats.org/drawingml/2006/main" name="Generic">
  <a:themeElements>
    <a:clrScheme name="Generic 1">
      <a:dk1>
        <a:srgbClr val="800000"/>
      </a:dk1>
      <a:lt1>
        <a:srgbClr val="FFFFFF"/>
      </a:lt1>
      <a:dk2>
        <a:srgbClr val="000000"/>
      </a:dk2>
      <a:lt2>
        <a:srgbClr val="FFFFCC"/>
      </a:lt2>
      <a:accent1>
        <a:srgbClr val="777777"/>
      </a:accent1>
      <a:accent2>
        <a:srgbClr val="0033CC"/>
      </a:accent2>
      <a:accent3>
        <a:srgbClr val="AAAAAA"/>
      </a:accent3>
      <a:accent4>
        <a:srgbClr val="DADADA"/>
      </a:accent4>
      <a:accent5>
        <a:srgbClr val="BDBDBD"/>
      </a:accent5>
      <a:accent6>
        <a:srgbClr val="002DB9"/>
      </a:accent6>
      <a:hlink>
        <a:srgbClr val="800000"/>
      </a:hlink>
      <a:folHlink>
        <a:srgbClr val="660066"/>
      </a:folHlink>
    </a:clrScheme>
    <a:fontScheme name="Generic">
      <a:majorFont>
        <a:latin typeface="Arial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bg1"/>
          </a:solidFill>
          <a:prstDash val="solid"/>
          <a:round/>
          <a:headEnd type="none" w="med" len="med"/>
          <a:tailEnd type="none" w="lg" len="lg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1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bg1"/>
          </a:solidFill>
          <a:prstDash val="solid"/>
          <a:round/>
          <a:headEnd type="none" w="med" len="med"/>
          <a:tailEnd type="none" w="lg" len="lg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1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Generic 1">
        <a:dk1>
          <a:srgbClr val="800000"/>
        </a:dk1>
        <a:lt1>
          <a:srgbClr val="FFFFFF"/>
        </a:lt1>
        <a:dk2>
          <a:srgbClr val="000000"/>
        </a:dk2>
        <a:lt2>
          <a:srgbClr val="FFFFCC"/>
        </a:lt2>
        <a:accent1>
          <a:srgbClr val="777777"/>
        </a:accent1>
        <a:accent2>
          <a:srgbClr val="0033CC"/>
        </a:accent2>
        <a:accent3>
          <a:srgbClr val="AAAAAA"/>
        </a:accent3>
        <a:accent4>
          <a:srgbClr val="DADADA"/>
        </a:accent4>
        <a:accent5>
          <a:srgbClr val="BDBDBD"/>
        </a:accent5>
        <a:accent6>
          <a:srgbClr val="002DB9"/>
        </a:accent6>
        <a:hlink>
          <a:srgbClr val="800000"/>
        </a:hlink>
        <a:folHlink>
          <a:srgbClr val="6600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neric 2">
        <a:dk1>
          <a:srgbClr val="009999"/>
        </a:dk1>
        <a:lt1>
          <a:srgbClr val="FFFFFF"/>
        </a:lt1>
        <a:dk2>
          <a:srgbClr val="336699"/>
        </a:dk2>
        <a:lt2>
          <a:srgbClr val="010000"/>
        </a:lt2>
        <a:accent1>
          <a:srgbClr val="CCECFF"/>
        </a:accent1>
        <a:accent2>
          <a:srgbClr val="FFFFCC"/>
        </a:accent2>
        <a:accent3>
          <a:srgbClr val="FFFFFF"/>
        </a:accent3>
        <a:accent4>
          <a:srgbClr val="008282"/>
        </a:accent4>
        <a:accent5>
          <a:srgbClr val="E2F4FF"/>
        </a:accent5>
        <a:accent6>
          <a:srgbClr val="E7E7B9"/>
        </a:accent6>
        <a:hlink>
          <a:srgbClr val="FF9966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neric 3">
        <a:dk1>
          <a:srgbClr val="000000"/>
        </a:dk1>
        <a:lt1>
          <a:srgbClr val="FFFFFF"/>
        </a:lt1>
        <a:dk2>
          <a:srgbClr val="000000"/>
        </a:dk2>
        <a:lt2>
          <a:srgbClr val="CBCBCB"/>
        </a:lt2>
        <a:accent1>
          <a:srgbClr val="C0C0C0"/>
        </a:accent1>
        <a:accent2>
          <a:srgbClr val="DDDDDD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C8C8C8"/>
        </a:accent6>
        <a:hlink>
          <a:srgbClr val="5F5F5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Office\Templates\1033\Generic.pot</Template>
  <TotalTime>0</TotalTime>
  <Words>1422</Words>
  <Application>Microsoft Office PowerPoint</Application>
  <PresentationFormat>On-screen Show (4:3)</PresentationFormat>
  <Paragraphs>248</Paragraphs>
  <Slides>14</Slides>
  <Notes>3</Notes>
  <HiddenSlides>0</HiddenSlides>
  <MMClips>14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ＭＳ Ｐゴシック</vt:lpstr>
      <vt:lpstr>Arial</vt:lpstr>
      <vt:lpstr>Marlett</vt:lpstr>
      <vt:lpstr>Symbol</vt:lpstr>
      <vt:lpstr>Tahoma</vt:lpstr>
      <vt:lpstr>Times New Roman</vt:lpstr>
      <vt:lpstr>Wingdings</vt:lpstr>
      <vt:lpstr>Generic</vt:lpstr>
      <vt:lpstr>Double Hashing</vt:lpstr>
      <vt:lpstr>Double Hashing Example</vt:lpstr>
      <vt:lpstr>Double Hashing</vt:lpstr>
      <vt:lpstr>Double Hashing</vt:lpstr>
      <vt:lpstr>Collision Resolution</vt:lpstr>
      <vt:lpstr>Open Addressing Issues</vt:lpstr>
      <vt:lpstr>Open Addressing Issues</vt:lpstr>
      <vt:lpstr>Open Addressing Issues</vt:lpstr>
      <vt:lpstr>Open Addressing Issues</vt:lpstr>
      <vt:lpstr>Closed Addressing</vt:lpstr>
      <vt:lpstr>Separate Chaining</vt:lpstr>
      <vt:lpstr>Separate Chaining</vt:lpstr>
      <vt:lpstr>Separate Chaining</vt:lpstr>
      <vt:lpstr>Collision Resolution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tim</cp:lastModifiedBy>
  <cp:revision>2746</cp:revision>
  <cp:lastPrinted>1601-01-01T00:00:00Z</cp:lastPrinted>
  <dcterms:created xsi:type="dcterms:W3CDTF">1601-01-01T00:00:00Z</dcterms:created>
  <dcterms:modified xsi:type="dcterms:W3CDTF">2020-11-17T19:52:31Z</dcterms:modified>
</cp:coreProperties>
</file>

<file path=docProps/thumbnail.jpeg>
</file>